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27" r:id="rId3"/>
    <p:sldId id="302" r:id="rId4"/>
    <p:sldId id="303" r:id="rId5"/>
    <p:sldId id="304" r:id="rId6"/>
    <p:sldId id="328" r:id="rId7"/>
    <p:sldId id="305" r:id="rId8"/>
    <p:sldId id="329" r:id="rId9"/>
    <p:sldId id="306" r:id="rId10"/>
    <p:sldId id="307" r:id="rId11"/>
    <p:sldId id="330" r:id="rId12"/>
    <p:sldId id="301" r:id="rId13"/>
    <p:sldId id="333" r:id="rId14"/>
    <p:sldId id="411" r:id="rId15"/>
    <p:sldId id="335" r:id="rId16"/>
    <p:sldId id="31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2141"/>
  </p:normalViewPr>
  <p:slideViewPr>
    <p:cSldViewPr snapToGrid="0" snapToObjects="1">
      <p:cViewPr varScale="1">
        <p:scale>
          <a:sx n="93" d="100"/>
          <a:sy n="93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38046-C089-C14D-99D0-E957066106C5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81AE0-9315-464F-8600-DFCBA16C6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1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396D0CD4-BF32-DE48-965C-E4EEA2E3C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911B72-24E0-314C-A108-53C4A8CBED3C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80378037-EBDB-9745-8814-141E537BE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BC676FC5-0A8E-2A45-A0C9-D774D7E82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43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0BBDC9BF-0005-B84B-A096-C6826E359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BCBEB1-BF90-CE46-8D90-06FFF6CF8BDC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1DD9BAA0-054C-3C48-9CD6-B0A154977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888531BB-D629-4E4F-A0BB-0B8A79253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50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01A7-B137-4C42-BB38-03FB16F18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D8E29-0D9A-B04E-A031-3E26AEBB3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B7A9B-FC01-4545-984E-74F85EBA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9DD8-1297-6C4E-B743-D72F811E1084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D52DE-3993-EB46-B461-7D590494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C9207-ED1E-C24C-9E26-E4AF5F78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784-BC4D-2347-AEE1-B0B2A0E7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6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5D1B-F57B-0F4A-9233-F4FBFE0E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1FCD5-233B-7844-B028-2B4366020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06209-E6BB-6F40-87D2-97962906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9DD8-1297-6C4E-B743-D72F811E1084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DB0EC-7305-9D43-9461-77FB95CD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0A80C-AC45-A34B-AC36-0D6D0877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784-BC4D-2347-AEE1-B0B2A0E7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B16AB-0037-2B4D-9CE0-EAA4AE645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BCF9D-732D-604F-815C-BACE36BC6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01779-1CC2-0D47-9CBC-50C96E25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9DD8-1297-6C4E-B743-D72F811E1084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35ED6-620D-5E4F-A5B5-31E57882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C5A8B-2A50-CA45-A9A7-72CDF3AA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784-BC4D-2347-AEE1-B0B2A0E7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5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71FAF-A0E6-4348-B41A-58A011DF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F27E7-7707-1B46-8F9A-150BA642A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4ABF-DFA5-4943-ABA1-3E7C70DF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9DD8-1297-6C4E-B743-D72F811E1084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C62AC-797B-8849-B27B-F144CC469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72F62-42C9-CD4A-8BC0-4191A71A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784-BC4D-2347-AEE1-B0B2A0E7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5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94C9-23E4-4848-8FC5-0D22BDB9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779E2-C1EA-8943-A7C9-63FAE5797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C41D6-C9E9-0046-A2F0-9509BD0E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9DD8-1297-6C4E-B743-D72F811E1084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42E3C-18B4-7141-889A-CE6F58DB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FF824-C9E6-0049-B503-72D89D80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784-BC4D-2347-AEE1-B0B2A0E7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7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A2DF-E755-0243-BB13-36287826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710C-C00F-114C-BCF4-3597DC678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29970-4BBD-194F-9545-3AC99ACAC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939CC-0B0A-4D4D-BFC7-F6B9AEBD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9DD8-1297-6C4E-B743-D72F811E1084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5D3C9-AC7F-884E-9291-3C8AF17F2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FD47A-7D84-AD46-AFAB-21AC7AEFC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784-BC4D-2347-AEE1-B0B2A0E7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7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A851-FBDF-0E43-B929-EFE51AD5F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397B0-4630-B04B-856C-E45F140DD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F66EC-AB0E-7045-90FF-5929D3538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F3D4F9-F62A-A543-BB70-F9D2210F9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32742-69D4-144C-B17D-54A734898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4D2CB-31AA-9749-A5CA-04549ACC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9DD8-1297-6C4E-B743-D72F811E1084}" type="datetimeFigureOut">
              <a:rPr lang="en-US" smtClean="0"/>
              <a:t>9/4/19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4DE02F-4BFE-1048-83A1-33030554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3E5EE-69F3-534C-80BA-D87CA2500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784-BC4D-2347-AEE1-B0B2A0E7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2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E1B4-58DD-704B-A833-8DF26153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3DBD0-C43C-4445-A94B-FA956D04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9DD8-1297-6C4E-B743-D72F811E1084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9F838-DA14-3347-A1E2-A0CDD762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144C7-339B-0142-8D9F-8FE09D7F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784-BC4D-2347-AEE1-B0B2A0E7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A3872-F1C3-754D-B621-9010B8B3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9DD8-1297-6C4E-B743-D72F811E1084}" type="datetimeFigureOut">
              <a:rPr lang="en-US" smtClean="0"/>
              <a:t>9/4/19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9A199-8A94-A048-A64B-FA5FE8DF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39AAC-3331-3343-BFFA-6CBA3430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784-BC4D-2347-AEE1-B0B2A0E7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1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5729-4117-5B4B-813C-E6D8FD33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E6CA6-650F-864B-B00E-537F70C31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FFA88-C816-A840-8D3A-A7314304D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9A6CB-2F0D-1049-A2A7-01909C1B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9DD8-1297-6C4E-B743-D72F811E1084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6DA07-A643-DB49-B641-36824E59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8F83B-4C15-5E4D-BBE4-A843F202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784-BC4D-2347-AEE1-B0B2A0E7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7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19F1-1740-1B4C-8334-65FE3905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B787DC-529C-324F-A17D-3CBC1D95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6C40E-3D4E-AC49-A83C-27F406A8E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D7A75-2F1C-DB4F-8279-476C5CF5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9DD8-1297-6C4E-B743-D72F811E1084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601AD-DBA4-2349-8103-06E87CB1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F4759-41DC-7347-9215-20EE9082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784-BC4D-2347-AEE1-B0B2A0E7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79B91-51BD-D74B-839E-5F9DD3AB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FA38B-929B-8443-8FAA-F375FE57C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F8807-4CB0-B744-889F-6BC16A5BA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C9DD8-1297-6C4E-B743-D72F811E1084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3D358-E1E0-5446-AB73-5CCDF2494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A0E0F-8153-E449-A0A2-BBD45FE32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AB784-BC4D-2347-AEE1-B0B2A0E7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slide" Target="slide2.xml"/><Relationship Id="rId4" Type="http://schemas.openxmlformats.org/officeDocument/2006/relationships/image" Target="../media/image5.gif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2.xml"/><Relationship Id="rId7" Type="http://schemas.openxmlformats.org/officeDocument/2006/relationships/image" Target="../media/image2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igh%20and%20Low%20Pressure_%20Land%20and%20Sea%20Breezes.asx" TargetMode="Externa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8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gif"/><Relationship Id="rId7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F943-4074-1846-AFD6-773A96433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Air Masses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9B21B-BEEA-394C-AB38-CE6C223B65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9-9-19</a:t>
            </a:r>
          </a:p>
        </p:txBody>
      </p:sp>
    </p:spTree>
    <p:extLst>
      <p:ext uri="{BB962C8B-B14F-4D97-AF65-F5344CB8AC3E}">
        <p14:creationId xmlns:p14="http://schemas.microsoft.com/office/powerpoint/2010/main" val="137992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072" name="Oval 8">
            <a:extLst>
              <a:ext uri="{FF2B5EF4-FFF2-40B4-BE49-F238E27FC236}">
                <a16:creationId xmlns:a16="http://schemas.microsoft.com/office/drawing/2014/main" id="{24A1A1A9-F7A3-6E4B-94D2-FF4ACC653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9330" name="Text Box 3">
            <a:extLst>
              <a:ext uri="{FF2B5EF4-FFF2-40B4-BE49-F238E27FC236}">
                <a16:creationId xmlns:a16="http://schemas.microsoft.com/office/drawing/2014/main" id="{C8D44286-1239-B24A-962D-4EEDA6138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1430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anose="02050604050505020204" pitchFamily="18" charset="0"/>
              </a:rPr>
              <a:t>4.</a:t>
            </a:r>
            <a:r>
              <a:rPr lang="en-US" altLang="en-US" sz="280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2800" b="1">
                <a:solidFill>
                  <a:srgbClr val="CC00CC"/>
                </a:solidFill>
                <a:latin typeface="Bookman Old Style" panose="02050604050505020204" pitchFamily="18" charset="0"/>
              </a:rPr>
              <a:t>Occluded Front: Formed when a cold front overtakes a warm front</a:t>
            </a:r>
          </a:p>
        </p:txBody>
      </p:sp>
      <p:sp>
        <p:nvSpPr>
          <p:cNvPr id="99331" name="Text Box 4">
            <a:extLst>
              <a:ext uri="{FF2B5EF4-FFF2-40B4-BE49-F238E27FC236}">
                <a16:creationId xmlns:a16="http://schemas.microsoft.com/office/drawing/2014/main" id="{5371D03C-6C5F-DA4A-906C-0F2F286D0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00"/>
            <a:ext cx="7467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C00CC"/>
                </a:solidFill>
                <a:latin typeface="Bookman Old Style" panose="02050604050505020204" pitchFamily="18" charset="0"/>
              </a:rPr>
              <a:t> This occurrence usually results in storms over an area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C00CC"/>
                </a:solidFill>
                <a:latin typeface="Bookman Old Style" panose="02050604050505020204" pitchFamily="18" charset="0"/>
              </a:rPr>
              <a:t> In U.S., the colder air usually lies to the west</a:t>
            </a:r>
          </a:p>
        </p:txBody>
      </p:sp>
      <p:sp>
        <p:nvSpPr>
          <p:cNvPr id="99332" name="WordArt 7" descr="animated_background">
            <a:extLst>
              <a:ext uri="{FF2B5EF4-FFF2-40B4-BE49-F238E27FC236}">
                <a16:creationId xmlns:a16="http://schemas.microsoft.com/office/drawing/2014/main" id="{9A4D8CFA-A794-5744-A1CA-73788BA79E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733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Occluded Front</a:t>
            </a:r>
          </a:p>
        </p:txBody>
      </p:sp>
      <p:grpSp>
        <p:nvGrpSpPr>
          <p:cNvPr id="99333" name="Group 9">
            <a:extLst>
              <a:ext uri="{FF2B5EF4-FFF2-40B4-BE49-F238E27FC236}">
                <a16:creationId xmlns:a16="http://schemas.microsoft.com/office/drawing/2014/main" id="{991F9D21-58A4-4247-BEAA-82FEB2272DA1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99338" name="Picture 10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600D5781-076B-0440-9B3F-78D054BBD9D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9" name="Text Box 11">
              <a:extLst>
                <a:ext uri="{FF2B5EF4-FFF2-40B4-BE49-F238E27FC236}">
                  <a16:creationId xmlns:a16="http://schemas.microsoft.com/office/drawing/2014/main" id="{2FF7A72B-9B4F-1F4D-8F5B-274280CEC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99334" name="Rectangle 12" descr="gggg05_018">
            <a:extLst>
              <a:ext uri="{FF2B5EF4-FFF2-40B4-BE49-F238E27FC236}">
                <a16:creationId xmlns:a16="http://schemas.microsoft.com/office/drawing/2014/main" id="{4205D151-4EB2-4348-839C-E39F14E2B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81200"/>
            <a:ext cx="2590800" cy="2590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9335" name="Rectangle 13" descr="gggg05_018">
            <a:extLst>
              <a:ext uri="{FF2B5EF4-FFF2-40B4-BE49-F238E27FC236}">
                <a16:creationId xmlns:a16="http://schemas.microsoft.com/office/drawing/2014/main" id="{E95CA914-CF2F-944D-A5DF-49A4CA11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981200"/>
            <a:ext cx="2667000" cy="2590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9336" name="Picture 6">
            <a:extLst>
              <a:ext uri="{FF2B5EF4-FFF2-40B4-BE49-F238E27FC236}">
                <a16:creationId xmlns:a16="http://schemas.microsoft.com/office/drawing/2014/main" id="{1F61E824-9A23-4E4B-87C8-F6A7F2DF6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1"/>
            <a:ext cx="25146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7" name="Picture 5">
            <a:extLst>
              <a:ext uri="{FF2B5EF4-FFF2-40B4-BE49-F238E27FC236}">
                <a16:creationId xmlns:a16="http://schemas.microsoft.com/office/drawing/2014/main" id="{BBD7453B-6AEC-2F49-ADAE-8F38A0201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24384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8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391" name="Oval 7">
            <a:extLst>
              <a:ext uri="{FF2B5EF4-FFF2-40B4-BE49-F238E27FC236}">
                <a16:creationId xmlns:a16="http://schemas.microsoft.com/office/drawing/2014/main" id="{922419F9-B6A6-974D-B836-7C07E0033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0354" name="AutoShape 5" descr="at_050">
            <a:extLst>
              <a:ext uri="{FF2B5EF4-FFF2-40B4-BE49-F238E27FC236}">
                <a16:creationId xmlns:a16="http://schemas.microsoft.com/office/drawing/2014/main" id="{646FE611-473F-F74A-9213-9637518E0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9600"/>
            <a:ext cx="8001000" cy="6019800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0355" name="Picture 4" descr="occludedfront">
            <a:extLst>
              <a:ext uri="{FF2B5EF4-FFF2-40B4-BE49-F238E27FC236}">
                <a16:creationId xmlns:a16="http://schemas.microsoft.com/office/drawing/2014/main" id="{C84C6ACF-DFC0-2243-AC82-8E40648B0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73152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WordArt 6" descr="animated_background">
            <a:extLst>
              <a:ext uri="{FF2B5EF4-FFF2-40B4-BE49-F238E27FC236}">
                <a16:creationId xmlns:a16="http://schemas.microsoft.com/office/drawing/2014/main" id="{958D4BA8-8FCF-A347-887D-6883A6E51D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733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Gyparody"/>
              </a:rPr>
              <a:t>Occluded Front</a:t>
            </a:r>
          </a:p>
        </p:txBody>
      </p:sp>
      <p:grpSp>
        <p:nvGrpSpPr>
          <p:cNvPr id="100357" name="Group 8">
            <a:extLst>
              <a:ext uri="{FF2B5EF4-FFF2-40B4-BE49-F238E27FC236}">
                <a16:creationId xmlns:a16="http://schemas.microsoft.com/office/drawing/2014/main" id="{FC2F97F1-494D-5940-B44D-FC539AB7C076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00358" name="Picture 9" descr="tornado_animation">
              <a:hlinkClick r:id="rId5" action="ppaction://hlinksldjump"/>
              <a:extLst>
                <a:ext uri="{FF2B5EF4-FFF2-40B4-BE49-F238E27FC236}">
                  <a16:creationId xmlns:a16="http://schemas.microsoft.com/office/drawing/2014/main" id="{C1C1B864-8F0C-EF42-A86D-8B0B918B5E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59" name="Text Box 10">
              <a:extLst>
                <a:ext uri="{FF2B5EF4-FFF2-40B4-BE49-F238E27FC236}">
                  <a16:creationId xmlns:a16="http://schemas.microsoft.com/office/drawing/2014/main" id="{E0F9D661-75F9-DA44-9977-41FA3601A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15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31" name="Oval 11">
            <a:extLst>
              <a:ext uri="{FF2B5EF4-FFF2-40B4-BE49-F238E27FC236}">
                <a16:creationId xmlns:a16="http://schemas.microsoft.com/office/drawing/2014/main" id="{A056EA94-5C1C-1A4C-9C86-C5E223FA2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1378" name="Picture 3">
            <a:extLst>
              <a:ext uri="{FF2B5EF4-FFF2-40B4-BE49-F238E27FC236}">
                <a16:creationId xmlns:a16="http://schemas.microsoft.com/office/drawing/2014/main" id="{CC7AED29-E54D-2342-B989-0371035B9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66801"/>
            <a:ext cx="1169988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79" name="Picture 4">
            <a:extLst>
              <a:ext uri="{FF2B5EF4-FFF2-40B4-BE49-F238E27FC236}">
                <a16:creationId xmlns:a16="http://schemas.microsoft.com/office/drawing/2014/main" id="{4A7C0CE8-2789-8047-8E25-68FA0E4C1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81088"/>
            <a:ext cx="116998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0" name="Text Box 7">
            <a:extLst>
              <a:ext uri="{FF2B5EF4-FFF2-40B4-BE49-F238E27FC236}">
                <a16:creationId xmlns:a16="http://schemas.microsoft.com/office/drawing/2014/main" id="{96FA7D22-B0E1-F144-BD89-7EEE7AED4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57601"/>
            <a:ext cx="39624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2800" b="1">
                <a:solidFill>
                  <a:schemeClr val="accent1"/>
                </a:solidFill>
                <a:latin typeface="Bookman Old Style" panose="02050604050505020204" pitchFamily="18" charset="0"/>
              </a:rPr>
              <a:t>High pressure causes air to sink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1"/>
                </a:solidFill>
                <a:latin typeface="Bookman Old Style" panose="02050604050505020204" pitchFamily="18" charset="0"/>
              </a:rPr>
              <a:t> Usually results in several days of clear sunny skies</a:t>
            </a:r>
          </a:p>
        </p:txBody>
      </p:sp>
      <p:sp>
        <p:nvSpPr>
          <p:cNvPr id="101381" name="Text Box 8">
            <a:extLst>
              <a:ext uri="{FF2B5EF4-FFF2-40B4-BE49-F238E27FC236}">
                <a16:creationId xmlns:a16="http://schemas.microsoft.com/office/drawing/2014/main" id="{EB50A58A-8BDF-2148-8AE8-08FBD496C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657601"/>
            <a:ext cx="335280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Bookman Old Style" panose="02050604050505020204" pitchFamily="18" charset="0"/>
              </a:rPr>
              <a:t>Air rises in low pressure areas and forms water droplets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Bookman Old Style" panose="02050604050505020204" pitchFamily="18" charset="0"/>
              </a:rPr>
              <a:t> Can results in rain and storms</a:t>
            </a:r>
          </a:p>
        </p:txBody>
      </p:sp>
      <p:sp>
        <p:nvSpPr>
          <p:cNvPr id="101382" name="WordArt 10" descr="animated_background">
            <a:extLst>
              <a:ext uri="{FF2B5EF4-FFF2-40B4-BE49-F238E27FC236}">
                <a16:creationId xmlns:a16="http://schemas.microsoft.com/office/drawing/2014/main" id="{F2D95D92-A66B-AE40-B4AE-EA456951DE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426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Gyparody"/>
              </a:rPr>
              <a:t>High &amp; low pressure</a:t>
            </a:r>
          </a:p>
        </p:txBody>
      </p:sp>
      <p:grpSp>
        <p:nvGrpSpPr>
          <p:cNvPr id="101383" name="Group 12">
            <a:extLst>
              <a:ext uri="{FF2B5EF4-FFF2-40B4-BE49-F238E27FC236}">
                <a16:creationId xmlns:a16="http://schemas.microsoft.com/office/drawing/2014/main" id="{E912BCB8-D1C7-CE49-95E1-0FA39EBBE88E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01388" name="Picture 13" descr="tornado_animation">
              <a:hlinkClick r:id="rId5" action="ppaction://hlinksldjump"/>
              <a:extLst>
                <a:ext uri="{FF2B5EF4-FFF2-40B4-BE49-F238E27FC236}">
                  <a16:creationId xmlns:a16="http://schemas.microsoft.com/office/drawing/2014/main" id="{000033E7-DA7A-9E4E-A59B-74990DD382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9" name="Text Box 14">
              <a:extLst>
                <a:ext uri="{FF2B5EF4-FFF2-40B4-BE49-F238E27FC236}">
                  <a16:creationId xmlns:a16="http://schemas.microsoft.com/office/drawing/2014/main" id="{DE801860-1DB7-8C4F-9B24-6509DEF86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01384" name="Rectangle 15" descr="gggg05_018">
            <a:extLst>
              <a:ext uri="{FF2B5EF4-FFF2-40B4-BE49-F238E27FC236}">
                <a16:creationId xmlns:a16="http://schemas.microsoft.com/office/drawing/2014/main" id="{90CD4E31-CB06-A54E-A8BA-00F9567C1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28800"/>
            <a:ext cx="2971800" cy="1905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1385" name="Rectangle 16" descr="gggg05_018">
            <a:extLst>
              <a:ext uri="{FF2B5EF4-FFF2-40B4-BE49-F238E27FC236}">
                <a16:creationId xmlns:a16="http://schemas.microsoft.com/office/drawing/2014/main" id="{338AE96A-EC4D-244D-8B04-CF8E9B1C7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828800"/>
            <a:ext cx="2971800" cy="1905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1386" name="Picture 6">
            <a:extLst>
              <a:ext uri="{FF2B5EF4-FFF2-40B4-BE49-F238E27FC236}">
                <a16:creationId xmlns:a16="http://schemas.microsoft.com/office/drawing/2014/main" id="{7E143343-4A8A-454F-9D4E-62D7B6B51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905000"/>
            <a:ext cx="2824163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7" name="Picture 5">
            <a:extLst>
              <a:ext uri="{FF2B5EF4-FFF2-40B4-BE49-F238E27FC236}">
                <a16:creationId xmlns:a16="http://schemas.microsoft.com/office/drawing/2014/main" id="{CCAAA19B-9E1F-AC42-B6E1-87FEE1177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905000"/>
            <a:ext cx="2824163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5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462" name="Oval 6">
            <a:extLst>
              <a:ext uri="{FF2B5EF4-FFF2-40B4-BE49-F238E27FC236}">
                <a16:creationId xmlns:a16="http://schemas.microsoft.com/office/drawing/2014/main" id="{80C8A7B2-1BC9-DB42-81F3-41F9E2A6F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7460" name="Text Box 4">
            <a:extLst>
              <a:ext uri="{FF2B5EF4-FFF2-40B4-BE49-F238E27FC236}">
                <a16:creationId xmlns:a16="http://schemas.microsoft.com/office/drawing/2014/main" id="{D71D1BE7-C492-2740-8D86-58D0404B8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38200"/>
            <a:ext cx="807720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en-US" sz="2400" b="1" i="1" u="sng">
                <a:solidFill>
                  <a:schemeClr val="bg1"/>
                </a:solidFill>
              </a:rPr>
              <a:t>High pressure systems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usually signal more fair weather with winds circulating around the system in a clockwise direction.</a:t>
            </a:r>
            <a:endParaRPr lang="en-US" altLang="en-US" sz="2400" i="1">
              <a:solidFill>
                <a:schemeClr val="bg1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en-US" sz="2400" b="1" i="1" u="sng">
                <a:solidFill>
                  <a:schemeClr val="bg1"/>
                </a:solidFill>
              </a:rPr>
              <a:t>Low pressure systems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with counterclockwise circulating winds often result in rainy and/or stormy weather conditions.</a:t>
            </a:r>
          </a:p>
        </p:txBody>
      </p:sp>
      <p:sp>
        <p:nvSpPr>
          <p:cNvPr id="102403" name="WordArt 5" descr="animated_background">
            <a:extLst>
              <a:ext uri="{FF2B5EF4-FFF2-40B4-BE49-F238E27FC236}">
                <a16:creationId xmlns:a16="http://schemas.microsoft.com/office/drawing/2014/main" id="{C9897450-E6DC-D140-94BD-67312FE55E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426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High &amp; low pressure</a:t>
            </a:r>
          </a:p>
        </p:txBody>
      </p:sp>
      <p:grpSp>
        <p:nvGrpSpPr>
          <p:cNvPr id="102404" name="Group 11">
            <a:extLst>
              <a:ext uri="{FF2B5EF4-FFF2-40B4-BE49-F238E27FC236}">
                <a16:creationId xmlns:a16="http://schemas.microsoft.com/office/drawing/2014/main" id="{765B80FA-A9F6-1544-AEDA-5236715B5A06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02412" name="Picture 12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C21D39ED-CC7C-8346-BF0C-9CDB5BB891C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13" name="Text Box 13">
              <a:extLst>
                <a:ext uri="{FF2B5EF4-FFF2-40B4-BE49-F238E27FC236}">
                  <a16:creationId xmlns:a16="http://schemas.microsoft.com/office/drawing/2014/main" id="{7E9F9389-F13C-5A49-B139-B80EC0045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02405" name="Rectangle 15">
            <a:extLst>
              <a:ext uri="{FF2B5EF4-FFF2-40B4-BE49-F238E27FC236}">
                <a16:creationId xmlns:a16="http://schemas.microsoft.com/office/drawing/2014/main" id="{F0EE60BE-4F44-E249-9BED-1E70702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172200"/>
            <a:ext cx="2743200" cy="4572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hlinkClick r:id="rId5" action="ppaction://hlinkfile"/>
              </a:rPr>
              <a:t>Highs &amp; Lows Video</a:t>
            </a:r>
            <a:r>
              <a:rPr lang="en-US" altLang="en-US" sz="1800"/>
              <a:t> </a:t>
            </a:r>
            <a:r>
              <a:rPr lang="en-US" altLang="en-US" sz="1000">
                <a:solidFill>
                  <a:schemeClr val="bg1"/>
                </a:solidFill>
              </a:rPr>
              <a:t>1:33</a:t>
            </a:r>
          </a:p>
        </p:txBody>
      </p:sp>
      <p:sp>
        <p:nvSpPr>
          <p:cNvPr id="102406" name="Rectangle 16" descr="gggg05_018">
            <a:extLst>
              <a:ext uri="{FF2B5EF4-FFF2-40B4-BE49-F238E27FC236}">
                <a16:creationId xmlns:a16="http://schemas.microsoft.com/office/drawing/2014/main" id="{33C67E1D-C808-1545-8516-644462A80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352800"/>
            <a:ext cx="2209800" cy="27432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07" name="Rectangle 17" descr="gggg05_018">
            <a:extLst>
              <a:ext uri="{FF2B5EF4-FFF2-40B4-BE49-F238E27FC236}">
                <a16:creationId xmlns:a16="http://schemas.microsoft.com/office/drawing/2014/main" id="{37C6624A-2A2D-4F4A-85F1-0568E0BFF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352800"/>
            <a:ext cx="2286000" cy="27432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08" name="Picture 7" descr="low_pressure_sm">
            <a:extLst>
              <a:ext uri="{FF2B5EF4-FFF2-40B4-BE49-F238E27FC236}">
                <a16:creationId xmlns:a16="http://schemas.microsoft.com/office/drawing/2014/main" id="{54657892-6031-6741-94E2-2EF1913B2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429000"/>
            <a:ext cx="2092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9" name="Text Box 9">
            <a:extLst>
              <a:ext uri="{FF2B5EF4-FFF2-40B4-BE49-F238E27FC236}">
                <a16:creationId xmlns:a16="http://schemas.microsoft.com/office/drawing/2014/main" id="{4EED035F-CD5D-144D-8B1F-88C4EF00D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715001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LIFT</a:t>
            </a:r>
          </a:p>
        </p:txBody>
      </p:sp>
      <p:pic>
        <p:nvPicPr>
          <p:cNvPr id="102410" name="Picture 8" descr="high_pressure_sm">
            <a:extLst>
              <a:ext uri="{FF2B5EF4-FFF2-40B4-BE49-F238E27FC236}">
                <a16:creationId xmlns:a16="http://schemas.microsoft.com/office/drawing/2014/main" id="{90579394-8644-6044-A47D-B2BC9CEA8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429000"/>
            <a:ext cx="20542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1" name="Text Box 10">
            <a:extLst>
              <a:ext uri="{FF2B5EF4-FFF2-40B4-BE49-F238E27FC236}">
                <a16:creationId xmlns:a16="http://schemas.microsoft.com/office/drawing/2014/main" id="{D8431095-5239-C048-9E8E-96F24A0BE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15001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HEAVY</a:t>
            </a:r>
          </a:p>
        </p:txBody>
      </p:sp>
    </p:spTree>
    <p:extLst>
      <p:ext uri="{BB962C8B-B14F-4D97-AF65-F5344CB8AC3E}">
        <p14:creationId xmlns:p14="http://schemas.microsoft.com/office/powerpoint/2010/main" val="268115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 descr="gggg05_018">
            <a:extLst>
              <a:ext uri="{FF2B5EF4-FFF2-40B4-BE49-F238E27FC236}">
                <a16:creationId xmlns:a16="http://schemas.microsoft.com/office/drawing/2014/main" id="{7C1DDCEA-BB05-1C4F-B5B5-4FEC6B125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495800"/>
            <a:ext cx="3886200" cy="2057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3426" name="Picture 3" descr="FG06_08">
            <a:extLst>
              <a:ext uri="{FF2B5EF4-FFF2-40B4-BE49-F238E27FC236}">
                <a16:creationId xmlns:a16="http://schemas.microsoft.com/office/drawing/2014/main" id="{3C58698F-0B7E-FD44-B576-B2557C10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1" t="13791" r="21707" b="67284"/>
          <a:stretch>
            <a:fillRect/>
          </a:stretch>
        </p:blipFill>
        <p:spPr bwMode="auto">
          <a:xfrm>
            <a:off x="6324600" y="4572001"/>
            <a:ext cx="3733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4">
            <a:extLst>
              <a:ext uri="{FF2B5EF4-FFF2-40B4-BE49-F238E27FC236}">
                <a16:creationId xmlns:a16="http://schemas.microsoft.com/office/drawing/2014/main" id="{0BE6C757-0DEB-4548-AA8C-7B7186AD1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u="sng">
                <a:solidFill>
                  <a:schemeClr val="bg1"/>
                </a:solidFill>
              </a:rPr>
              <a:t>Low Pressure and Fronts Cause Lift</a:t>
            </a:r>
          </a:p>
        </p:txBody>
      </p:sp>
      <p:sp>
        <p:nvSpPr>
          <p:cNvPr id="103428" name="Rectangle 5" descr="gggg05_018">
            <a:extLst>
              <a:ext uri="{FF2B5EF4-FFF2-40B4-BE49-F238E27FC236}">
                <a16:creationId xmlns:a16="http://schemas.microsoft.com/office/drawing/2014/main" id="{B0BD1C92-99D4-D24D-A11E-F416489AB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0"/>
            <a:ext cx="5715000" cy="3429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3429" name="Picture 6" descr="airflow">
            <a:extLst>
              <a:ext uri="{FF2B5EF4-FFF2-40B4-BE49-F238E27FC236}">
                <a16:creationId xmlns:a16="http://schemas.microsoft.com/office/drawing/2014/main" id="{105A8E01-F0D2-6F4E-8A6F-3A1C50C2F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562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54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9508" name="Oval 4">
            <a:extLst>
              <a:ext uri="{FF2B5EF4-FFF2-40B4-BE49-F238E27FC236}">
                <a16:creationId xmlns:a16="http://schemas.microsoft.com/office/drawing/2014/main" id="{6C8936CE-3AB2-5E47-A0A0-DF43716AB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5814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5474" name="WordArt 3" descr="animated_background">
            <a:extLst>
              <a:ext uri="{FF2B5EF4-FFF2-40B4-BE49-F238E27FC236}">
                <a16:creationId xmlns:a16="http://schemas.microsoft.com/office/drawing/2014/main" id="{AD7D05C8-CFBB-854A-BC16-404E609E39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228600"/>
            <a:ext cx="5562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Gyparody"/>
              </a:rPr>
              <a:t>Low Pressure System</a:t>
            </a:r>
          </a:p>
        </p:txBody>
      </p:sp>
      <p:sp>
        <p:nvSpPr>
          <p:cNvPr id="105475" name="Rectangle 8" descr="gggg05_018">
            <a:extLst>
              <a:ext uri="{FF2B5EF4-FFF2-40B4-BE49-F238E27FC236}">
                <a16:creationId xmlns:a16="http://schemas.microsoft.com/office/drawing/2014/main" id="{AA514296-8A3C-FE45-899D-29AE8A2E1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762000"/>
            <a:ext cx="7848600" cy="5943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5476" name="Picture 2" descr="0125irmov">
            <a:extLst>
              <a:ext uri="{FF2B5EF4-FFF2-40B4-BE49-F238E27FC236}">
                <a16:creationId xmlns:a16="http://schemas.microsoft.com/office/drawing/2014/main" id="{C2312DE9-FB13-FE42-8FAC-0E9690DCA0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77" name="Group 5">
            <a:extLst>
              <a:ext uri="{FF2B5EF4-FFF2-40B4-BE49-F238E27FC236}">
                <a16:creationId xmlns:a16="http://schemas.microsoft.com/office/drawing/2014/main" id="{64D67973-FB94-AE40-96E1-251DFB2C10DB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05478" name="Picture 6" descr="tornado_animation">
              <a:hlinkClick r:id="rId6" action="ppaction://hlinksldjump"/>
              <a:extLst>
                <a:ext uri="{FF2B5EF4-FFF2-40B4-BE49-F238E27FC236}">
                  <a16:creationId xmlns:a16="http://schemas.microsoft.com/office/drawing/2014/main" id="{676CBE68-DDD2-964F-AFD7-83A8A19D262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79" name="Text Box 7">
              <a:extLst>
                <a:ext uri="{FF2B5EF4-FFF2-40B4-BE49-F238E27FC236}">
                  <a16:creationId xmlns:a16="http://schemas.microsoft.com/office/drawing/2014/main" id="{504E015E-DE9E-7F44-A63E-4E4A4F9D3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11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236" name="Oval 4">
            <a:extLst>
              <a:ext uri="{FF2B5EF4-FFF2-40B4-BE49-F238E27FC236}">
                <a16:creationId xmlns:a16="http://schemas.microsoft.com/office/drawing/2014/main" id="{A44C48DE-A06C-F548-9183-9E023878C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7522" name="Text Box 2">
            <a:extLst>
              <a:ext uri="{FF2B5EF4-FFF2-40B4-BE49-F238E27FC236}">
                <a16:creationId xmlns:a16="http://schemas.microsoft.com/office/drawing/2014/main" id="{BD90CA9B-C3B1-F140-BF00-AA73244BA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1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Bookman Old Style" panose="02050604050505020204" pitchFamily="18" charset="0"/>
              </a:rPr>
              <a:t>Weather Maps: Pressure &amp; Temperature</a:t>
            </a:r>
          </a:p>
        </p:txBody>
      </p:sp>
      <p:grpSp>
        <p:nvGrpSpPr>
          <p:cNvPr id="107523" name="Group 5">
            <a:extLst>
              <a:ext uri="{FF2B5EF4-FFF2-40B4-BE49-F238E27FC236}">
                <a16:creationId xmlns:a16="http://schemas.microsoft.com/office/drawing/2014/main" id="{78326587-6829-FF4B-ADE1-F681EFF2A1F9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107526" name="Picture 6" descr="tornado_animation">
              <a:hlinkClick r:id="rId2" action="ppaction://hlinksldjump"/>
              <a:extLst>
                <a:ext uri="{FF2B5EF4-FFF2-40B4-BE49-F238E27FC236}">
                  <a16:creationId xmlns:a16="http://schemas.microsoft.com/office/drawing/2014/main" id="{63A37C27-55D6-3941-97B9-1459E1E930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27" name="Text Box 7">
              <a:extLst>
                <a:ext uri="{FF2B5EF4-FFF2-40B4-BE49-F238E27FC236}">
                  <a16:creationId xmlns:a16="http://schemas.microsoft.com/office/drawing/2014/main" id="{E44E8D68-E4A7-3040-92ED-192C5F1ED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107524" name="Rectangle 8" descr="gggg05_018">
            <a:extLst>
              <a:ext uri="{FF2B5EF4-FFF2-40B4-BE49-F238E27FC236}">
                <a16:creationId xmlns:a16="http://schemas.microsoft.com/office/drawing/2014/main" id="{CFFB6EC3-6492-7A49-9085-FE9B763F5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676400"/>
            <a:ext cx="5867400" cy="457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7525" name="Picture 3">
            <a:extLst>
              <a:ext uri="{FF2B5EF4-FFF2-40B4-BE49-F238E27FC236}">
                <a16:creationId xmlns:a16="http://schemas.microsoft.com/office/drawing/2014/main" id="{1D29A0C2-0A6E-5248-B8FB-C9F9A888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57150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60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317" name="Oval 5">
            <a:extLst>
              <a:ext uri="{FF2B5EF4-FFF2-40B4-BE49-F238E27FC236}">
                <a16:creationId xmlns:a16="http://schemas.microsoft.com/office/drawing/2014/main" id="{638FF118-5F93-9F4D-930B-189E75CD4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1138" name="AutoShape 2" descr="at_050">
            <a:extLst>
              <a:ext uri="{FF2B5EF4-FFF2-40B4-BE49-F238E27FC236}">
                <a16:creationId xmlns:a16="http://schemas.microsoft.com/office/drawing/2014/main" id="{674F75C9-B31B-D74D-9861-09746C618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1000"/>
            <a:ext cx="8610600" cy="990600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1139" name="WordArt 3">
            <a:extLst>
              <a:ext uri="{FF2B5EF4-FFF2-40B4-BE49-F238E27FC236}">
                <a16:creationId xmlns:a16="http://schemas.microsoft.com/office/drawing/2014/main" id="{262E939D-DD2D-1B49-8949-7BB85E43F6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533400"/>
            <a:ext cx="807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etrolox"/>
              </a:rPr>
              <a:t>North American Air masses</a:t>
            </a:r>
          </a:p>
        </p:txBody>
      </p:sp>
      <p:grpSp>
        <p:nvGrpSpPr>
          <p:cNvPr id="91140" name="Group 6">
            <a:extLst>
              <a:ext uri="{FF2B5EF4-FFF2-40B4-BE49-F238E27FC236}">
                <a16:creationId xmlns:a16="http://schemas.microsoft.com/office/drawing/2014/main" id="{CD021317-4CBF-5C45-9FD2-019620184952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91143" name="Picture 7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93395268-1631-B642-A957-2169D17EAFA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4" name="Text Box 8">
              <a:extLst>
                <a:ext uri="{FF2B5EF4-FFF2-40B4-BE49-F238E27FC236}">
                  <a16:creationId xmlns:a16="http://schemas.microsoft.com/office/drawing/2014/main" id="{3F0C8FD5-409B-FD4A-AFCE-7EB63D92D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91141" name="Rectangle 9" descr="gggg05_018">
            <a:extLst>
              <a:ext uri="{FF2B5EF4-FFF2-40B4-BE49-F238E27FC236}">
                <a16:creationId xmlns:a16="http://schemas.microsoft.com/office/drawing/2014/main" id="{FE3BDCA2-0DA7-144E-A45C-283C39484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143000"/>
            <a:ext cx="6477000" cy="5410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1142" name="Picture 4" descr="CC0F3A57">
            <a:extLst>
              <a:ext uri="{FF2B5EF4-FFF2-40B4-BE49-F238E27FC236}">
                <a16:creationId xmlns:a16="http://schemas.microsoft.com/office/drawing/2014/main" id="{5464DC7C-4B8B-8C4F-A3BE-D6BDB95A5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15555" r="14166" b="18889"/>
          <a:stretch>
            <a:fillRect/>
          </a:stretch>
        </p:blipFill>
        <p:spPr bwMode="auto">
          <a:xfrm>
            <a:off x="2971800" y="1219201"/>
            <a:ext cx="6324600" cy="52562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951" name="Oval 7">
            <a:extLst>
              <a:ext uri="{FF2B5EF4-FFF2-40B4-BE49-F238E27FC236}">
                <a16:creationId xmlns:a16="http://schemas.microsoft.com/office/drawing/2014/main" id="{F0746001-FB6C-A047-AC99-1EB284B5B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62" name="Text Box 3">
            <a:extLst>
              <a:ext uri="{FF2B5EF4-FFF2-40B4-BE49-F238E27FC236}">
                <a16:creationId xmlns:a16="http://schemas.microsoft.com/office/drawing/2014/main" id="{34D750BE-AE1A-594E-B027-3B52EBB64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66800"/>
            <a:ext cx="8001000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anose="02050604050505020204" pitchFamily="18" charset="0"/>
              </a:rPr>
              <a:t>There are two types of air masses: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anose="02050604050505020204" pitchFamily="18" charset="0"/>
              </a:rPr>
              <a:t>1. Continental Polar air masses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anose="02050604050505020204" pitchFamily="18" charset="0"/>
              </a:rPr>
              <a:t>		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anose="02050604050505020204" pitchFamily="18" charset="0"/>
              </a:rPr>
              <a:t>		2. Maritime Tropical air masses</a:t>
            </a:r>
          </a:p>
        </p:txBody>
      </p:sp>
      <p:sp>
        <p:nvSpPr>
          <p:cNvPr id="92163" name="WordArt 6" descr="animated_background">
            <a:extLst>
              <a:ext uri="{FF2B5EF4-FFF2-40B4-BE49-F238E27FC236}">
                <a16:creationId xmlns:a16="http://schemas.microsoft.com/office/drawing/2014/main" id="{FB6387AE-3C70-5243-9AF7-4457A8DE3F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429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AIr Masses</a:t>
            </a:r>
          </a:p>
        </p:txBody>
      </p:sp>
      <p:grpSp>
        <p:nvGrpSpPr>
          <p:cNvPr id="92164" name="Group 8">
            <a:extLst>
              <a:ext uri="{FF2B5EF4-FFF2-40B4-BE49-F238E27FC236}">
                <a16:creationId xmlns:a16="http://schemas.microsoft.com/office/drawing/2014/main" id="{10E1A418-C06F-2B40-A52C-F812A8341147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92169" name="Picture 9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3857A54F-39F5-CA4C-A4DC-4004064EFE4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70" name="Text Box 10">
              <a:extLst>
                <a:ext uri="{FF2B5EF4-FFF2-40B4-BE49-F238E27FC236}">
                  <a16:creationId xmlns:a16="http://schemas.microsoft.com/office/drawing/2014/main" id="{ED639DE5-5D56-EC4B-B43E-31EF7BF5D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92165" name="Rectangle 11" descr="gggg05_018">
            <a:extLst>
              <a:ext uri="{FF2B5EF4-FFF2-40B4-BE49-F238E27FC236}">
                <a16:creationId xmlns:a16="http://schemas.microsoft.com/office/drawing/2014/main" id="{62261658-6BFE-D346-8ECE-786C4D035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800600"/>
            <a:ext cx="3810000" cy="1905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66" name="Rectangle 12" descr="gggg05_018">
            <a:extLst>
              <a:ext uri="{FF2B5EF4-FFF2-40B4-BE49-F238E27FC236}">
                <a16:creationId xmlns:a16="http://schemas.microsoft.com/office/drawing/2014/main" id="{01FCAE57-BF3D-B44F-B3DE-42E8A6A04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133600"/>
            <a:ext cx="3810000" cy="2057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2167" name="Picture 4">
            <a:extLst>
              <a:ext uri="{FF2B5EF4-FFF2-40B4-BE49-F238E27FC236}">
                <a16:creationId xmlns:a16="http://schemas.microsoft.com/office/drawing/2014/main" id="{59B456BA-AEFE-5F4E-942B-79C7E19A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1"/>
            <a:ext cx="36576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8" name="Picture 5" descr="warm air mass">
            <a:extLst>
              <a:ext uri="{FF2B5EF4-FFF2-40B4-BE49-F238E27FC236}">
                <a16:creationId xmlns:a16="http://schemas.microsoft.com/office/drawing/2014/main" id="{B131C41E-945A-0042-A235-25DCEABE4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3657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2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976" name="Oval 8">
            <a:extLst>
              <a:ext uri="{FF2B5EF4-FFF2-40B4-BE49-F238E27FC236}">
                <a16:creationId xmlns:a16="http://schemas.microsoft.com/office/drawing/2014/main" id="{1CCE1C4D-68AC-FA42-B96D-ED1D3BB4F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3186" name="Text Box 3">
            <a:extLst>
              <a:ext uri="{FF2B5EF4-FFF2-40B4-BE49-F238E27FC236}">
                <a16:creationId xmlns:a16="http://schemas.microsoft.com/office/drawing/2014/main" id="{54F5BC12-5D78-8F4F-8296-B53F61EB9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192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anose="02050604050505020204" pitchFamily="18" charset="0"/>
              </a:rPr>
              <a:t>A front is the boundary separating air masses of different densities</a:t>
            </a:r>
          </a:p>
        </p:txBody>
      </p:sp>
      <p:sp>
        <p:nvSpPr>
          <p:cNvPr id="93187" name="Text Box 5">
            <a:extLst>
              <a:ext uri="{FF2B5EF4-FFF2-40B4-BE49-F238E27FC236}">
                <a16:creationId xmlns:a16="http://schemas.microsoft.com/office/drawing/2014/main" id="{F00719AA-C3C9-374F-8098-3F74D411C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480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1"/>
                </a:solidFill>
                <a:latin typeface="Bookman Old Style" panose="02050604050505020204" pitchFamily="18" charset="0"/>
              </a:rPr>
              <a:t> Fronts extend both vertically and horizontally in the atmosphere</a:t>
            </a:r>
          </a:p>
        </p:txBody>
      </p:sp>
      <p:sp>
        <p:nvSpPr>
          <p:cNvPr id="93188" name="WordArt 7" descr="animated_background">
            <a:extLst>
              <a:ext uri="{FF2B5EF4-FFF2-40B4-BE49-F238E27FC236}">
                <a16:creationId xmlns:a16="http://schemas.microsoft.com/office/drawing/2014/main" id="{DA366C06-2DBC-7942-ADE8-5B40EBA54F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124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Fronts</a:t>
            </a:r>
          </a:p>
        </p:txBody>
      </p:sp>
      <p:grpSp>
        <p:nvGrpSpPr>
          <p:cNvPr id="93189" name="Group 9">
            <a:extLst>
              <a:ext uri="{FF2B5EF4-FFF2-40B4-BE49-F238E27FC236}">
                <a16:creationId xmlns:a16="http://schemas.microsoft.com/office/drawing/2014/main" id="{849D0EF3-1E99-AE4C-97DB-3817A00A9CB7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93192" name="Picture 10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FC20625C-33A1-F74F-B61C-4EA8FE24F0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93" name="Text Box 11">
              <a:extLst>
                <a:ext uri="{FF2B5EF4-FFF2-40B4-BE49-F238E27FC236}">
                  <a16:creationId xmlns:a16="http://schemas.microsoft.com/office/drawing/2014/main" id="{701ED7AB-D62E-2547-AB89-5A57526EB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93190" name="Rectangle 12" descr="gggg05_018">
            <a:extLst>
              <a:ext uri="{FF2B5EF4-FFF2-40B4-BE49-F238E27FC236}">
                <a16:creationId xmlns:a16="http://schemas.microsoft.com/office/drawing/2014/main" id="{8D6D4329-E4DC-F54A-9D99-A2326E3D7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133600"/>
            <a:ext cx="5334000" cy="1752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3191" name="Picture 4">
            <a:extLst>
              <a:ext uri="{FF2B5EF4-FFF2-40B4-BE49-F238E27FC236}">
                <a16:creationId xmlns:a16="http://schemas.microsoft.com/office/drawing/2014/main" id="{B0721FEA-9446-4942-8397-DBBC98AEF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51816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8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001" name="Oval 9">
            <a:extLst>
              <a:ext uri="{FF2B5EF4-FFF2-40B4-BE49-F238E27FC236}">
                <a16:creationId xmlns:a16="http://schemas.microsoft.com/office/drawing/2014/main" id="{5474555A-D1AB-4A4C-98CD-CBE48A0A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4210" name="Text Box 3">
            <a:extLst>
              <a:ext uri="{FF2B5EF4-FFF2-40B4-BE49-F238E27FC236}">
                <a16:creationId xmlns:a16="http://schemas.microsoft.com/office/drawing/2014/main" id="{3B1FBC0B-C458-8045-93DE-C24FCD2ED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20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anose="02050604050505020204" pitchFamily="18" charset="0"/>
              </a:rPr>
              <a:t>1.</a:t>
            </a:r>
            <a:r>
              <a:rPr lang="en-US" altLang="en-US" sz="2800">
                <a:solidFill>
                  <a:schemeClr val="accent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2800" b="1">
                <a:solidFill>
                  <a:schemeClr val="accent1"/>
                </a:solidFill>
                <a:latin typeface="Bookman Old Style" panose="02050604050505020204" pitchFamily="18" charset="0"/>
              </a:rPr>
              <a:t>Cold Front: The zone where cold air is replacing warmer air</a:t>
            </a:r>
          </a:p>
        </p:txBody>
      </p:sp>
      <p:sp>
        <p:nvSpPr>
          <p:cNvPr id="94211" name="Text Box 6">
            <a:extLst>
              <a:ext uri="{FF2B5EF4-FFF2-40B4-BE49-F238E27FC236}">
                <a16:creationId xmlns:a16="http://schemas.microsoft.com/office/drawing/2014/main" id="{5649311D-BB23-4B43-848A-DF04883E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843464"/>
            <a:ext cx="80772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1"/>
                </a:solidFill>
                <a:latin typeface="Bookman Old Style" panose="02050604050505020204" pitchFamily="18" charset="0"/>
              </a:rPr>
              <a:t> In U.S., cold fronts usually move from northwest to southeast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1"/>
                </a:solidFill>
                <a:latin typeface="Bookman Old Style" panose="02050604050505020204" pitchFamily="18" charset="0"/>
              </a:rPr>
              <a:t> Air gets drier after a cold front moves through</a:t>
            </a:r>
          </a:p>
        </p:txBody>
      </p:sp>
      <p:sp>
        <p:nvSpPr>
          <p:cNvPr id="94212" name="WordArt 7" descr="animated_background">
            <a:extLst>
              <a:ext uri="{FF2B5EF4-FFF2-40B4-BE49-F238E27FC236}">
                <a16:creationId xmlns:a16="http://schemas.microsoft.com/office/drawing/2014/main" id="{32FB59F8-451E-4445-B34D-5871B03C3E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124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Cold Front</a:t>
            </a:r>
          </a:p>
        </p:txBody>
      </p:sp>
      <p:grpSp>
        <p:nvGrpSpPr>
          <p:cNvPr id="94213" name="Group 10">
            <a:extLst>
              <a:ext uri="{FF2B5EF4-FFF2-40B4-BE49-F238E27FC236}">
                <a16:creationId xmlns:a16="http://schemas.microsoft.com/office/drawing/2014/main" id="{E102F4E8-6306-3240-92D0-89CCA7B7A8EA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94218" name="Picture 11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9846531B-69A5-1E47-8B8D-2FC5C8457CC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9" name="Text Box 12">
              <a:extLst>
                <a:ext uri="{FF2B5EF4-FFF2-40B4-BE49-F238E27FC236}">
                  <a16:creationId xmlns:a16="http://schemas.microsoft.com/office/drawing/2014/main" id="{1E5726A6-DF50-AE4F-858C-6090EF571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94214" name="Rectangle 13" descr="gggg05_018">
            <a:extLst>
              <a:ext uri="{FF2B5EF4-FFF2-40B4-BE49-F238E27FC236}">
                <a16:creationId xmlns:a16="http://schemas.microsoft.com/office/drawing/2014/main" id="{384C805B-03D2-5249-B4F5-27B9D9771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4191000" cy="2667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4215" name="Rectangle 14" descr="gggg05_018">
            <a:extLst>
              <a:ext uri="{FF2B5EF4-FFF2-40B4-BE49-F238E27FC236}">
                <a16:creationId xmlns:a16="http://schemas.microsoft.com/office/drawing/2014/main" id="{8007C7DF-0DD8-6D48-BDF7-A2CD5D12D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752600"/>
            <a:ext cx="4267200" cy="2667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4216" name="Picture 4">
            <a:extLst>
              <a:ext uri="{FF2B5EF4-FFF2-40B4-BE49-F238E27FC236}">
                <a16:creationId xmlns:a16="http://schemas.microsoft.com/office/drawing/2014/main" id="{D99373B8-9EB8-2843-8E69-9463AF3D3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1"/>
            <a:ext cx="4038600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7" name="Picture 5">
            <a:extLst>
              <a:ext uri="{FF2B5EF4-FFF2-40B4-BE49-F238E27FC236}">
                <a16:creationId xmlns:a16="http://schemas.microsoft.com/office/drawing/2014/main" id="{CF515982-B93A-5F43-9248-F94D5D475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411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343" name="Oval 7">
            <a:extLst>
              <a:ext uri="{FF2B5EF4-FFF2-40B4-BE49-F238E27FC236}">
                <a16:creationId xmlns:a16="http://schemas.microsoft.com/office/drawing/2014/main" id="{3DE021F7-BFAA-254D-BE9A-393E0B4F1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5234" name="AutoShape 6" descr="at_050">
            <a:extLst>
              <a:ext uri="{FF2B5EF4-FFF2-40B4-BE49-F238E27FC236}">
                <a16:creationId xmlns:a16="http://schemas.microsoft.com/office/drawing/2014/main" id="{84CEDF32-499E-184B-81C6-406C112A9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838200"/>
            <a:ext cx="7848600" cy="5791200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5235" name="Picture 4" descr="cold_front_sm">
            <a:extLst>
              <a:ext uri="{FF2B5EF4-FFF2-40B4-BE49-F238E27FC236}">
                <a16:creationId xmlns:a16="http://schemas.microsoft.com/office/drawing/2014/main" id="{440DA9AF-2268-7048-AC84-E0C199A9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WordArt 5" descr="animated_background">
            <a:extLst>
              <a:ext uri="{FF2B5EF4-FFF2-40B4-BE49-F238E27FC236}">
                <a16:creationId xmlns:a16="http://schemas.microsoft.com/office/drawing/2014/main" id="{8337637F-44D1-F542-B67A-DBC59864BF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124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Gyparody"/>
              </a:rPr>
              <a:t>Cold Front</a:t>
            </a:r>
          </a:p>
        </p:txBody>
      </p:sp>
      <p:grpSp>
        <p:nvGrpSpPr>
          <p:cNvPr id="95237" name="Group 8">
            <a:extLst>
              <a:ext uri="{FF2B5EF4-FFF2-40B4-BE49-F238E27FC236}">
                <a16:creationId xmlns:a16="http://schemas.microsoft.com/office/drawing/2014/main" id="{3038C2EC-FE4C-7D45-9DF9-78D0E1F17300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95238" name="Picture 9" descr="tornado_animation">
              <a:hlinkClick r:id="rId5" action="ppaction://hlinksldjump"/>
              <a:extLst>
                <a:ext uri="{FF2B5EF4-FFF2-40B4-BE49-F238E27FC236}">
                  <a16:creationId xmlns:a16="http://schemas.microsoft.com/office/drawing/2014/main" id="{07BFB61F-5E3F-A346-A717-CB552A0005D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39" name="Text Box 10">
              <a:extLst>
                <a:ext uri="{FF2B5EF4-FFF2-40B4-BE49-F238E27FC236}">
                  <a16:creationId xmlns:a16="http://schemas.microsoft.com/office/drawing/2014/main" id="{A0AA5477-94E8-9A46-AEBF-47F629DD6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83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024" name="Oval 8">
            <a:extLst>
              <a:ext uri="{FF2B5EF4-FFF2-40B4-BE49-F238E27FC236}">
                <a16:creationId xmlns:a16="http://schemas.microsoft.com/office/drawing/2014/main" id="{5329DE68-5C20-5E40-95EA-8717A1FFF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6258" name="Text Box 3">
            <a:extLst>
              <a:ext uri="{FF2B5EF4-FFF2-40B4-BE49-F238E27FC236}">
                <a16:creationId xmlns:a16="http://schemas.microsoft.com/office/drawing/2014/main" id="{A2796EE1-4F72-644B-BA4F-D59661CB2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1430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anose="02050604050505020204" pitchFamily="18" charset="0"/>
              </a:rPr>
              <a:t>2.</a:t>
            </a:r>
            <a:r>
              <a:rPr lang="en-US" altLang="en-US" sz="280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Bookman Old Style" panose="02050604050505020204" pitchFamily="18" charset="0"/>
              </a:rPr>
              <a:t>Warm Front: The zone where warm air is replacing colder air</a:t>
            </a:r>
          </a:p>
        </p:txBody>
      </p:sp>
      <p:sp>
        <p:nvSpPr>
          <p:cNvPr id="96259" name="Text Box 4">
            <a:extLst>
              <a:ext uri="{FF2B5EF4-FFF2-40B4-BE49-F238E27FC236}">
                <a16:creationId xmlns:a16="http://schemas.microsoft.com/office/drawing/2014/main" id="{AC40C5FF-8515-F541-B4E6-A98614A76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343400"/>
            <a:ext cx="8077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Bookman Old Style" panose="02050604050505020204" pitchFamily="18" charset="0"/>
              </a:rPr>
              <a:t> In U.S., warm fronts usually move from southwest to northeast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Bookman Old Style" panose="02050604050505020204" pitchFamily="18" charset="0"/>
              </a:rPr>
              <a:t> Air gets more humid after a warm front moves through</a:t>
            </a:r>
          </a:p>
        </p:txBody>
      </p:sp>
      <p:sp>
        <p:nvSpPr>
          <p:cNvPr id="96260" name="WordArt 7" descr="animated_background">
            <a:extLst>
              <a:ext uri="{FF2B5EF4-FFF2-40B4-BE49-F238E27FC236}">
                <a16:creationId xmlns:a16="http://schemas.microsoft.com/office/drawing/2014/main" id="{234FF2A2-B3E3-CF45-8B2A-688A107F7B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124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Warm Front</a:t>
            </a:r>
          </a:p>
        </p:txBody>
      </p:sp>
      <p:grpSp>
        <p:nvGrpSpPr>
          <p:cNvPr id="96261" name="Group 12">
            <a:extLst>
              <a:ext uri="{FF2B5EF4-FFF2-40B4-BE49-F238E27FC236}">
                <a16:creationId xmlns:a16="http://schemas.microsoft.com/office/drawing/2014/main" id="{B3ED6078-AA00-B240-94FC-02DD3F962476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96266" name="Picture 13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E1F7E153-7554-0E49-B8D0-DB71CEA1CF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7" name="Text Box 14">
              <a:extLst>
                <a:ext uri="{FF2B5EF4-FFF2-40B4-BE49-F238E27FC236}">
                  <a16:creationId xmlns:a16="http://schemas.microsoft.com/office/drawing/2014/main" id="{E878BA9A-9A3B-8A48-8D85-70BBC26BF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96262" name="Rectangle 15" descr="gggg05_018">
            <a:extLst>
              <a:ext uri="{FF2B5EF4-FFF2-40B4-BE49-F238E27FC236}">
                <a16:creationId xmlns:a16="http://schemas.microsoft.com/office/drawing/2014/main" id="{6CECAD4C-3194-0C4F-BB40-FF2D7CFAC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09800"/>
            <a:ext cx="3657600" cy="2133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6263" name="Rectangle 16" descr="gggg05_018">
            <a:extLst>
              <a:ext uri="{FF2B5EF4-FFF2-40B4-BE49-F238E27FC236}">
                <a16:creationId xmlns:a16="http://schemas.microsoft.com/office/drawing/2014/main" id="{145FBBEA-AAB3-1740-9BF2-FCC24C50D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09800"/>
            <a:ext cx="3352800" cy="2133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6264" name="Picture 5">
            <a:extLst>
              <a:ext uri="{FF2B5EF4-FFF2-40B4-BE49-F238E27FC236}">
                <a16:creationId xmlns:a16="http://schemas.microsoft.com/office/drawing/2014/main" id="{4377EC4E-BE24-9A49-9674-9E954DC9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3505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5" name="Picture 6">
            <a:extLst>
              <a:ext uri="{FF2B5EF4-FFF2-40B4-BE49-F238E27FC236}">
                <a16:creationId xmlns:a16="http://schemas.microsoft.com/office/drawing/2014/main" id="{44A8988F-A6BD-5843-848D-414716803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6" y="2286001"/>
            <a:ext cx="32099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6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67" name="Oval 7">
            <a:extLst>
              <a:ext uri="{FF2B5EF4-FFF2-40B4-BE49-F238E27FC236}">
                <a16:creationId xmlns:a16="http://schemas.microsoft.com/office/drawing/2014/main" id="{646DB36F-7442-074A-9B38-085D64EDD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82" name="AutoShape 5" descr="at_050">
            <a:extLst>
              <a:ext uri="{FF2B5EF4-FFF2-40B4-BE49-F238E27FC236}">
                <a16:creationId xmlns:a16="http://schemas.microsoft.com/office/drawing/2014/main" id="{AB12E7ED-D6E4-2D42-8AC7-128F2B1D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09600"/>
            <a:ext cx="7315200" cy="5562600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7283" name="Picture 4" descr="warm_front_sm">
            <a:extLst>
              <a:ext uri="{FF2B5EF4-FFF2-40B4-BE49-F238E27FC236}">
                <a16:creationId xmlns:a16="http://schemas.microsoft.com/office/drawing/2014/main" id="{F2B750BF-B00D-C746-AAF7-D9476C725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69342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WordArt 6" descr="animated_background">
            <a:extLst>
              <a:ext uri="{FF2B5EF4-FFF2-40B4-BE49-F238E27FC236}">
                <a16:creationId xmlns:a16="http://schemas.microsoft.com/office/drawing/2014/main" id="{1C78B481-4204-7142-9963-706BE04D76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124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Gyparody"/>
              </a:rPr>
              <a:t>Warm Front</a:t>
            </a:r>
          </a:p>
        </p:txBody>
      </p:sp>
      <p:grpSp>
        <p:nvGrpSpPr>
          <p:cNvPr id="97285" name="Group 8">
            <a:extLst>
              <a:ext uri="{FF2B5EF4-FFF2-40B4-BE49-F238E27FC236}">
                <a16:creationId xmlns:a16="http://schemas.microsoft.com/office/drawing/2014/main" id="{DCACBA7F-2270-6046-A53F-ECBED3A1F9A4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97286" name="Picture 9" descr="tornado_animation">
              <a:hlinkClick r:id="rId5" action="ppaction://hlinksldjump"/>
              <a:extLst>
                <a:ext uri="{FF2B5EF4-FFF2-40B4-BE49-F238E27FC236}">
                  <a16:creationId xmlns:a16="http://schemas.microsoft.com/office/drawing/2014/main" id="{DE2166D9-A9B0-4B43-A907-1BE09514B6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287" name="Text Box 10">
              <a:extLst>
                <a:ext uri="{FF2B5EF4-FFF2-40B4-BE49-F238E27FC236}">
                  <a16:creationId xmlns:a16="http://schemas.microsoft.com/office/drawing/2014/main" id="{B30E1723-E413-4842-A79B-3BFF5E6FE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51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049" name="Oval 9">
            <a:extLst>
              <a:ext uri="{FF2B5EF4-FFF2-40B4-BE49-F238E27FC236}">
                <a16:creationId xmlns:a16="http://schemas.microsoft.com/office/drawing/2014/main" id="{BC84639B-6011-BE43-8F31-4B920CB73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33900" y="-3755571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98306" name="AutoShape 8" descr="at_050">
            <a:extLst>
              <a:ext uri="{FF2B5EF4-FFF2-40B4-BE49-F238E27FC236}">
                <a16:creationId xmlns:a16="http://schemas.microsoft.com/office/drawing/2014/main" id="{93CDA864-5DDE-DE40-BD2E-059629A2F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752600"/>
            <a:ext cx="4572000" cy="3581400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8307" name="Text Box 3">
            <a:extLst>
              <a:ext uri="{FF2B5EF4-FFF2-40B4-BE49-F238E27FC236}">
                <a16:creationId xmlns:a16="http://schemas.microsoft.com/office/drawing/2014/main" id="{D14B713A-70D4-BD49-A44C-0FD36D074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8382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3.</a:t>
            </a:r>
            <a:r>
              <a:rPr lang="en-US" altLang="en-US" sz="2800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Stationary Front: When either a cold or warm front stops moving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D2989D92-1055-F844-831A-8FC3BB45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257800"/>
            <a:ext cx="7467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When the front starts moving again it returns to either being a</a:t>
            </a:r>
            <a:r>
              <a:rPr lang="en-US" altLang="en-US" sz="28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cold</a:t>
            </a:r>
            <a:r>
              <a:rPr lang="en-US" altLang="en-US" sz="28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or</a:t>
            </a:r>
            <a:r>
              <a:rPr lang="en-US" altLang="en-US" sz="2800" b="1" dirty="0">
                <a:solidFill>
                  <a:srgbClr val="FF3300"/>
                </a:solidFill>
                <a:latin typeface="Bookman Old Style" panose="02050604050505020204" pitchFamily="18" charset="0"/>
              </a:rPr>
              <a:t> warm </a:t>
            </a:r>
            <a:r>
              <a:rPr lang="en-US" altLang="en-US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front</a:t>
            </a:r>
          </a:p>
        </p:txBody>
      </p:sp>
      <p:sp>
        <p:nvSpPr>
          <p:cNvPr id="98309" name="WordArt 6" descr="animated_background">
            <a:extLst>
              <a:ext uri="{FF2B5EF4-FFF2-40B4-BE49-F238E27FC236}">
                <a16:creationId xmlns:a16="http://schemas.microsoft.com/office/drawing/2014/main" id="{444A3276-5418-5346-B5C8-BF5AF0559D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388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Gyparody"/>
              </a:rPr>
              <a:t>Stationary Front</a:t>
            </a:r>
          </a:p>
        </p:txBody>
      </p:sp>
      <p:pic>
        <p:nvPicPr>
          <p:cNvPr id="98310" name="Picture 7" descr="stationary_front_sm">
            <a:extLst>
              <a:ext uri="{FF2B5EF4-FFF2-40B4-BE49-F238E27FC236}">
                <a16:creationId xmlns:a16="http://schemas.microsoft.com/office/drawing/2014/main" id="{E118A98F-180E-0E4B-890B-3CCC2CBE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267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11" name="Group 10">
            <a:extLst>
              <a:ext uri="{FF2B5EF4-FFF2-40B4-BE49-F238E27FC236}">
                <a16:creationId xmlns:a16="http://schemas.microsoft.com/office/drawing/2014/main" id="{78E63DE0-D00F-4040-ABFC-AC8D637644F1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98314" name="Picture 11" descr="tornado_animation">
              <a:hlinkClick r:id="rId5" action="ppaction://hlinksldjump"/>
              <a:extLst>
                <a:ext uri="{FF2B5EF4-FFF2-40B4-BE49-F238E27FC236}">
                  <a16:creationId xmlns:a16="http://schemas.microsoft.com/office/drawing/2014/main" id="{87A3D1B4-7CD1-6C49-BB67-9F8F0FFBE40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5" name="Text Box 12">
              <a:extLst>
                <a:ext uri="{FF2B5EF4-FFF2-40B4-BE49-F238E27FC236}">
                  <a16:creationId xmlns:a16="http://schemas.microsoft.com/office/drawing/2014/main" id="{4C8B1231-AEA8-9D43-AB5F-FF3943F92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98312" name="Rectangle 13" descr="gggg05_018">
            <a:extLst>
              <a:ext uri="{FF2B5EF4-FFF2-40B4-BE49-F238E27FC236}">
                <a16:creationId xmlns:a16="http://schemas.microsoft.com/office/drawing/2014/main" id="{77658F1D-EA23-B74C-9812-95677A8EA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362200"/>
            <a:ext cx="3733800" cy="18288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8313" name="Picture 5">
            <a:extLst>
              <a:ext uri="{FF2B5EF4-FFF2-40B4-BE49-F238E27FC236}">
                <a16:creationId xmlns:a16="http://schemas.microsoft.com/office/drawing/2014/main" id="{19F80179-ED95-1248-BE7F-91FC68A75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1"/>
            <a:ext cx="3581400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323</Words>
  <Application>Microsoft Macintosh PowerPoint</Application>
  <PresentationFormat>Widescreen</PresentationFormat>
  <Paragraphs>79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Gyparody</vt:lpstr>
      <vt:lpstr>Metrolox</vt:lpstr>
      <vt:lpstr>Wingdings</vt:lpstr>
      <vt:lpstr>X-Files</vt:lpstr>
      <vt:lpstr>Office Theme</vt:lpstr>
      <vt:lpstr>Air Masses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 Pressure and Fronts Cause Lift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Masses</dc:title>
  <dc:creator>Microsoft Office User</dc:creator>
  <cp:lastModifiedBy>Microsoft Office User</cp:lastModifiedBy>
  <cp:revision>4</cp:revision>
  <dcterms:created xsi:type="dcterms:W3CDTF">2019-08-27T02:02:44Z</dcterms:created>
  <dcterms:modified xsi:type="dcterms:W3CDTF">2019-09-05T02:03:23Z</dcterms:modified>
</cp:coreProperties>
</file>